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719949B-3A3A-4755-87D6-50848448FFCA}" type="datetimeFigureOut">
              <a:rPr lang="en-US" smtClean="0"/>
              <a:t>9/22/2014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7F23E82-6921-461E-A83D-7CC59FE66B1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19949B-3A3A-4755-87D6-50848448FFCA}" type="datetimeFigureOut">
              <a:rPr lang="en-US" smtClean="0"/>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F23E82-6921-461E-A83D-7CC59FE66B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719949B-3A3A-4755-87D6-50848448FFCA}" type="datetimeFigureOut">
              <a:rPr lang="en-US" smtClean="0"/>
              <a:t>9/22/2014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D7F23E82-6921-461E-A83D-7CC59FE66B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719949B-3A3A-4755-87D6-50848448FFCA}" type="datetimeFigureOut">
              <a:rPr lang="en-US" smtClean="0"/>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7F23E82-6921-461E-A83D-7CC59FE66B18}"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719949B-3A3A-4755-87D6-50848448FFCA}" type="datetimeFigureOut">
              <a:rPr lang="en-US" smtClean="0"/>
              <a:t>9/22/2014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7F23E82-6921-461E-A83D-7CC59FE66B18}"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719949B-3A3A-4755-87D6-50848448FFCA}" type="datetimeFigureOut">
              <a:rPr lang="en-US" smtClean="0"/>
              <a:t>9/22/2014</a:t>
            </a:fld>
            <a:endParaRPr lang="en-US"/>
          </a:p>
        </p:txBody>
      </p:sp>
      <p:sp>
        <p:nvSpPr>
          <p:cNvPr id="10" name="Slide Number Placeholder 9"/>
          <p:cNvSpPr>
            <a:spLocks noGrp="1"/>
          </p:cNvSpPr>
          <p:nvPr>
            <p:ph type="sldNum" sz="quarter" idx="16"/>
          </p:nvPr>
        </p:nvSpPr>
        <p:spPr/>
        <p:txBody>
          <a:bodyPr rtlCol="0"/>
          <a:lstStyle/>
          <a:p>
            <a:fld id="{D7F23E82-6921-461E-A83D-7CC59FE66B18}"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719949B-3A3A-4755-87D6-50848448FFCA}" type="datetimeFigureOut">
              <a:rPr lang="en-US" smtClean="0"/>
              <a:t>9/22/2014</a:t>
            </a:fld>
            <a:endParaRPr lang="en-US"/>
          </a:p>
        </p:txBody>
      </p:sp>
      <p:sp>
        <p:nvSpPr>
          <p:cNvPr id="12" name="Slide Number Placeholder 11"/>
          <p:cNvSpPr>
            <a:spLocks noGrp="1"/>
          </p:cNvSpPr>
          <p:nvPr>
            <p:ph type="sldNum" sz="quarter" idx="16"/>
          </p:nvPr>
        </p:nvSpPr>
        <p:spPr/>
        <p:txBody>
          <a:bodyPr rtlCol="0"/>
          <a:lstStyle/>
          <a:p>
            <a:fld id="{D7F23E82-6921-461E-A83D-7CC59FE66B18}"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719949B-3A3A-4755-87D6-50848448FFCA}" type="datetimeFigureOut">
              <a:rPr lang="en-US" smtClean="0"/>
              <a:t>9/22/2014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7F23E82-6921-461E-A83D-7CC59FE66B1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9949B-3A3A-4755-87D6-50848448FFCA}" type="datetimeFigureOut">
              <a:rPr lang="en-US" smtClean="0"/>
              <a:t>9/22/2014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7F23E82-6921-461E-A83D-7CC59FE66B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719949B-3A3A-4755-87D6-50848448FFCA}" type="datetimeFigureOut">
              <a:rPr lang="en-US" smtClean="0"/>
              <a:t>9/22/2014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7F23E82-6921-461E-A83D-7CC59FE66B18}"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719949B-3A3A-4755-87D6-50848448FFCA}" type="datetimeFigureOut">
              <a:rPr lang="en-US" smtClean="0"/>
              <a:t>9/22/2014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7F23E82-6921-461E-A83D-7CC59FE66B18}"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719949B-3A3A-4755-87D6-50848448FFCA}" type="datetimeFigureOut">
              <a:rPr lang="en-US" smtClean="0"/>
              <a:t>9/22/2014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7F23E82-6921-461E-A83D-7CC59FE66B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Basic notes on the New England colonies </a:t>
            </a:r>
            <a:endParaRPr lang="en-US" dirty="0"/>
          </a:p>
        </p:txBody>
      </p:sp>
      <p:sp>
        <p:nvSpPr>
          <p:cNvPr id="3" name="Subtitle 2"/>
          <p:cNvSpPr>
            <a:spLocks noGrp="1"/>
          </p:cNvSpPr>
          <p:nvPr>
            <p:ph type="subTitle" idx="1"/>
          </p:nvPr>
        </p:nvSpPr>
        <p:spPr/>
        <p:txBody>
          <a:bodyPr/>
          <a:lstStyle/>
          <a:p>
            <a:r>
              <a:rPr lang="en-US" dirty="0" smtClean="0"/>
              <a:t>Social, Political, and Economic Characteristics…</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198418" y="429491"/>
            <a:ext cx="6671588" cy="3886200"/>
          </a:xfrm>
          <a:prstGeom prst="rect">
            <a:avLst/>
          </a:prstGeom>
        </p:spPr>
      </p:pic>
    </p:spTree>
    <p:extLst>
      <p:ext uri="{BB962C8B-B14F-4D97-AF65-F5344CB8AC3E}">
        <p14:creationId xmlns:p14="http://schemas.microsoft.com/office/powerpoint/2010/main" val="4083981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p:txBody>
          <a:bodyPr/>
          <a:lstStyle/>
          <a:p>
            <a:r>
              <a:rPr lang="en-US" dirty="0" smtClean="0"/>
              <a:t>The Mayflower Compact was the first written plan for self-government ever put into effect in the American colonies. </a:t>
            </a:r>
            <a:endParaRPr lang="en-US" dirty="0"/>
          </a:p>
        </p:txBody>
      </p:sp>
      <p:sp>
        <p:nvSpPr>
          <p:cNvPr id="2" name="Title 1"/>
          <p:cNvSpPr>
            <a:spLocks noGrp="1"/>
          </p:cNvSpPr>
          <p:nvPr>
            <p:ph type="title"/>
          </p:nvPr>
        </p:nvSpPr>
        <p:spPr/>
        <p:txBody>
          <a:bodyPr/>
          <a:lstStyle/>
          <a:p>
            <a:r>
              <a:rPr lang="en-US" i="1" dirty="0" smtClean="0"/>
              <a:t>The Mayflower Compact</a:t>
            </a:r>
            <a:endParaRPr lang="en-US" i="1" dirty="0"/>
          </a:p>
        </p:txBody>
      </p:sp>
      <p:pic>
        <p:nvPicPr>
          <p:cNvPr id="6" name="Picture Placeholder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5468" b="5468"/>
          <a:stretch>
            <a:fillRect/>
          </a:stretch>
        </p:blipFill>
        <p:spPr/>
      </p:pic>
    </p:spTree>
    <p:extLst>
      <p:ext uri="{BB962C8B-B14F-4D97-AF65-F5344CB8AC3E}">
        <p14:creationId xmlns:p14="http://schemas.microsoft.com/office/powerpoint/2010/main" val="1187575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a:bodyPr>
          <a:lstStyle/>
          <a:p>
            <a:r>
              <a:rPr lang="en-US" dirty="0" smtClean="0"/>
              <a:t>New England’s commitment to Town Hall Meetings are as close as any area in Colonial America ever came to direct democracy – the sort of democracy practiced in Athens – thus the term “Athenian democracy.” </a:t>
            </a:r>
            <a:endParaRPr lang="en-US" dirty="0"/>
          </a:p>
        </p:txBody>
      </p:sp>
      <p:sp>
        <p:nvSpPr>
          <p:cNvPr id="3" name="Title 2"/>
          <p:cNvSpPr>
            <a:spLocks noGrp="1"/>
          </p:cNvSpPr>
          <p:nvPr>
            <p:ph type="title"/>
          </p:nvPr>
        </p:nvSpPr>
        <p:spPr/>
        <p:txBody>
          <a:bodyPr/>
          <a:lstStyle/>
          <a:p>
            <a:r>
              <a:rPr lang="en-US" dirty="0" smtClean="0"/>
              <a:t>Town Hall Meetings…</a:t>
            </a:r>
            <a:endParaRPr lang="en-US" dirty="0"/>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3472" b="3472"/>
          <a:stretch>
            <a:fillRect/>
          </a:stretch>
        </p:blipFill>
        <p:spPr>
          <a:xfrm>
            <a:off x="4648200" y="0"/>
            <a:ext cx="3810000" cy="4568825"/>
          </a:xfrm>
        </p:spPr>
      </p:pic>
      <p:sp>
        <p:nvSpPr>
          <p:cNvPr id="8" name="Rounded Rectangle 7"/>
          <p:cNvSpPr/>
          <p:nvPr/>
        </p:nvSpPr>
        <p:spPr>
          <a:xfrm>
            <a:off x="1752600" y="2514600"/>
            <a:ext cx="2286000" cy="182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Norman Rockwell’s town hall meetings weren’t exactly the same, but they were a part of an old tradition!</a:t>
            </a:r>
            <a:endParaRPr lang="en-US" dirty="0"/>
          </a:p>
        </p:txBody>
      </p:sp>
      <p:sp>
        <p:nvSpPr>
          <p:cNvPr id="9" name="Right Arrow 8"/>
          <p:cNvSpPr/>
          <p:nvPr/>
        </p:nvSpPr>
        <p:spPr>
          <a:xfrm rot="20597871">
            <a:off x="3637993" y="2548768"/>
            <a:ext cx="2440204"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628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066800"/>
          </a:xfrm>
        </p:spPr>
        <p:txBody>
          <a:bodyPr>
            <a:normAutofit/>
          </a:bodyPr>
          <a:lstStyle/>
          <a:p>
            <a:r>
              <a:rPr lang="en-US" dirty="0" smtClean="0"/>
              <a:t>Thomas Hooker, the founder of Connecticut, put forth the Fundamental Orders of Connecticut.  The document essential granted suffrage to all men – regardless of religious affiliation. </a:t>
            </a:r>
            <a:endParaRPr lang="en-US" dirty="0"/>
          </a:p>
        </p:txBody>
      </p:sp>
      <p:sp>
        <p:nvSpPr>
          <p:cNvPr id="3" name="Title 2"/>
          <p:cNvSpPr>
            <a:spLocks noGrp="1"/>
          </p:cNvSpPr>
          <p:nvPr>
            <p:ph type="title"/>
          </p:nvPr>
        </p:nvSpPr>
        <p:spPr/>
        <p:txBody>
          <a:bodyPr/>
          <a:lstStyle/>
          <a:p>
            <a:r>
              <a:rPr lang="en-US" dirty="0" smtClean="0"/>
              <a:t>The Fundamental Orders of Connecticut</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251" r="4251"/>
          <a:stretch>
            <a:fillRect/>
          </a:stretch>
        </p:blipFill>
        <p:spPr/>
      </p:pic>
    </p:spTree>
    <p:extLst>
      <p:ext uri="{BB962C8B-B14F-4D97-AF65-F5344CB8AC3E}">
        <p14:creationId xmlns:p14="http://schemas.microsoft.com/office/powerpoint/2010/main" val="247114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City Upon a Hill” – Original Text </a:t>
            </a:r>
            <a:endParaRPr lang="en-US" dirty="0"/>
          </a:p>
        </p:txBody>
      </p:sp>
      <p:sp>
        <p:nvSpPr>
          <p:cNvPr id="6" name="Content Placeholder 5"/>
          <p:cNvSpPr>
            <a:spLocks noGrp="1"/>
          </p:cNvSpPr>
          <p:nvPr>
            <p:ph sz="quarter" idx="1"/>
          </p:nvPr>
        </p:nvSpPr>
        <p:spPr>
          <a:xfrm>
            <a:off x="152400" y="1600200"/>
            <a:ext cx="8763000" cy="4876800"/>
          </a:xfrm>
        </p:spPr>
        <p:txBody>
          <a:bodyPr>
            <a:noAutofit/>
          </a:bodyPr>
          <a:lstStyle/>
          <a:p>
            <a:pPr marL="0" indent="0">
              <a:buNone/>
            </a:pPr>
            <a:r>
              <a:rPr lang="en-US" sz="1800" dirty="0" smtClean="0"/>
              <a:t>“Now </a:t>
            </a:r>
            <a:r>
              <a:rPr lang="en-US" sz="1800" dirty="0"/>
              <a:t>the </a:t>
            </a:r>
            <a:r>
              <a:rPr lang="en-US" sz="1800" dirty="0" err="1"/>
              <a:t>onely</a:t>
            </a:r>
            <a:r>
              <a:rPr lang="en-US" sz="1800" dirty="0"/>
              <a:t> way to </a:t>
            </a:r>
            <a:r>
              <a:rPr lang="en-US" sz="1800" dirty="0" err="1"/>
              <a:t>avoyde</a:t>
            </a:r>
            <a:r>
              <a:rPr lang="en-US" sz="1800" dirty="0"/>
              <a:t> this </a:t>
            </a:r>
            <a:r>
              <a:rPr lang="en-US" sz="1800" dirty="0" err="1"/>
              <a:t>shipwracke</a:t>
            </a:r>
            <a:r>
              <a:rPr lang="en-US" sz="1800" dirty="0"/>
              <a:t> and to provide for our posterity is to </a:t>
            </a:r>
            <a:r>
              <a:rPr lang="en-US" sz="1800" dirty="0" err="1"/>
              <a:t>followe</a:t>
            </a:r>
            <a:r>
              <a:rPr lang="en-US" sz="1800" dirty="0"/>
              <a:t> the </a:t>
            </a:r>
            <a:r>
              <a:rPr lang="en-US" sz="1800" dirty="0" err="1"/>
              <a:t>Counsell</a:t>
            </a:r>
            <a:r>
              <a:rPr lang="en-US" sz="1800" dirty="0"/>
              <a:t> of Micah, to doe Justly, to love mercy, to </a:t>
            </a:r>
            <a:r>
              <a:rPr lang="en-US" sz="1800" dirty="0" err="1"/>
              <a:t>walke</a:t>
            </a:r>
            <a:r>
              <a:rPr lang="en-US" sz="1800" dirty="0"/>
              <a:t> humbly with our God, for this end, wee must be </a:t>
            </a:r>
            <a:r>
              <a:rPr lang="en-US" sz="1800" dirty="0" err="1"/>
              <a:t>knitt</a:t>
            </a:r>
            <a:r>
              <a:rPr lang="en-US" sz="1800" dirty="0"/>
              <a:t> together in this </a:t>
            </a:r>
            <a:r>
              <a:rPr lang="en-US" sz="1800" dirty="0" err="1"/>
              <a:t>worke</a:t>
            </a:r>
            <a:r>
              <a:rPr lang="en-US" sz="1800" dirty="0"/>
              <a:t> as one man, wee must </a:t>
            </a:r>
            <a:r>
              <a:rPr lang="en-US" sz="1800" dirty="0" err="1"/>
              <a:t>entertaine</a:t>
            </a:r>
            <a:r>
              <a:rPr lang="en-US" sz="1800" dirty="0"/>
              <a:t> each other in brotherly </a:t>
            </a:r>
            <a:r>
              <a:rPr lang="en-US" sz="1800" dirty="0" err="1"/>
              <a:t>Affeccion</a:t>
            </a:r>
            <a:r>
              <a:rPr lang="en-US" sz="1800" dirty="0"/>
              <a:t>, wee must be willing to abridge our selves of our superfluities, for the supply of others necessities, wee must uphold a familiar Commerce together in all </a:t>
            </a:r>
            <a:r>
              <a:rPr lang="en-US" sz="1800" dirty="0" err="1"/>
              <a:t>meekenes</a:t>
            </a:r>
            <a:r>
              <a:rPr lang="en-US" sz="1800" dirty="0"/>
              <a:t>, </a:t>
            </a:r>
            <a:r>
              <a:rPr lang="en-US" sz="1800" dirty="0" err="1"/>
              <a:t>gentlenes</a:t>
            </a:r>
            <a:r>
              <a:rPr lang="en-US" sz="1800" dirty="0"/>
              <a:t>, patience and </a:t>
            </a:r>
            <a:r>
              <a:rPr lang="en-US" sz="1800" dirty="0" err="1"/>
              <a:t>liberallity</a:t>
            </a:r>
            <a:r>
              <a:rPr lang="en-US" sz="1800" dirty="0"/>
              <a:t>, wee must delight in </a:t>
            </a:r>
            <a:r>
              <a:rPr lang="en-US" sz="1800" dirty="0" err="1"/>
              <a:t>eache</a:t>
            </a:r>
            <a:r>
              <a:rPr lang="en-US" sz="1800" dirty="0"/>
              <a:t> other, make others </a:t>
            </a:r>
            <a:r>
              <a:rPr lang="en-US" sz="1800" dirty="0" err="1"/>
              <a:t>Condicions</a:t>
            </a:r>
            <a:r>
              <a:rPr lang="en-US" sz="1800" dirty="0"/>
              <a:t> our </a:t>
            </a:r>
            <a:r>
              <a:rPr lang="en-US" sz="1800" dirty="0" err="1"/>
              <a:t>owne</a:t>
            </a:r>
            <a:r>
              <a:rPr lang="en-US" sz="1800" dirty="0"/>
              <a:t> </a:t>
            </a:r>
            <a:r>
              <a:rPr lang="en-US" sz="1800" dirty="0" err="1"/>
              <a:t>rejoyce</a:t>
            </a:r>
            <a:r>
              <a:rPr lang="en-US" sz="1800" dirty="0"/>
              <a:t> together, </a:t>
            </a:r>
            <a:r>
              <a:rPr lang="en-US" sz="1800" dirty="0" err="1"/>
              <a:t>mourne</a:t>
            </a:r>
            <a:r>
              <a:rPr lang="en-US" sz="1800" dirty="0"/>
              <a:t> together, </a:t>
            </a:r>
            <a:r>
              <a:rPr lang="en-US" sz="1800" dirty="0" err="1"/>
              <a:t>labour</a:t>
            </a:r>
            <a:r>
              <a:rPr lang="en-US" sz="1800" dirty="0"/>
              <a:t>, and suffer together, </a:t>
            </a:r>
            <a:r>
              <a:rPr lang="en-US" sz="1800" dirty="0" err="1"/>
              <a:t>allwayes</a:t>
            </a:r>
            <a:r>
              <a:rPr lang="en-US" sz="1800" dirty="0"/>
              <a:t> </a:t>
            </a:r>
            <a:r>
              <a:rPr lang="en-US" sz="1800" dirty="0" err="1"/>
              <a:t>haveing</a:t>
            </a:r>
            <a:r>
              <a:rPr lang="en-US" sz="1800" dirty="0"/>
              <a:t> before our eyes our Commission and Community in the </a:t>
            </a:r>
            <a:r>
              <a:rPr lang="en-US" sz="1800" dirty="0" err="1"/>
              <a:t>worke</a:t>
            </a:r>
            <a:r>
              <a:rPr lang="en-US" sz="1800" dirty="0"/>
              <a:t>, our Community as members of the same body, </a:t>
            </a:r>
            <a:r>
              <a:rPr lang="en-US" sz="1800" dirty="0" err="1"/>
              <a:t>soe</a:t>
            </a:r>
            <a:r>
              <a:rPr lang="en-US" sz="1800" dirty="0"/>
              <a:t> shall wee </a:t>
            </a:r>
            <a:r>
              <a:rPr lang="en-US" sz="1800" dirty="0" err="1"/>
              <a:t>keepe</a:t>
            </a:r>
            <a:r>
              <a:rPr lang="en-US" sz="1800" dirty="0"/>
              <a:t> the </a:t>
            </a:r>
            <a:r>
              <a:rPr lang="en-US" sz="1800" dirty="0" err="1"/>
              <a:t>unitie</a:t>
            </a:r>
            <a:r>
              <a:rPr lang="en-US" sz="1800" dirty="0"/>
              <a:t> of the spirit in the bond of peace, the Lord will be our God and delight to dwell among us, as his </a:t>
            </a:r>
            <a:r>
              <a:rPr lang="en-US" sz="1800" dirty="0" err="1"/>
              <a:t>owne</a:t>
            </a:r>
            <a:r>
              <a:rPr lang="en-US" sz="1800" dirty="0"/>
              <a:t> people and will </a:t>
            </a:r>
            <a:r>
              <a:rPr lang="en-US" sz="1800" dirty="0" err="1"/>
              <a:t>commaund</a:t>
            </a:r>
            <a:r>
              <a:rPr lang="en-US" sz="1800" dirty="0"/>
              <a:t> a blessing upon us in all our </a:t>
            </a:r>
            <a:r>
              <a:rPr lang="en-US" sz="1800" dirty="0" err="1"/>
              <a:t>wayes</a:t>
            </a:r>
            <a:r>
              <a:rPr lang="en-US" sz="1800" dirty="0"/>
              <a:t>, </a:t>
            </a:r>
            <a:r>
              <a:rPr lang="en-US" sz="1800" dirty="0" err="1"/>
              <a:t>soe</a:t>
            </a:r>
            <a:r>
              <a:rPr lang="en-US" sz="1800" dirty="0"/>
              <a:t> that wee shall see much more of his </a:t>
            </a:r>
            <a:r>
              <a:rPr lang="en-US" sz="1800" dirty="0" err="1"/>
              <a:t>wisdome</a:t>
            </a:r>
            <a:r>
              <a:rPr lang="en-US" sz="1800" dirty="0"/>
              <a:t> power </a:t>
            </a:r>
            <a:r>
              <a:rPr lang="en-US" sz="1800" dirty="0" err="1"/>
              <a:t>goodnes</a:t>
            </a:r>
            <a:r>
              <a:rPr lang="en-US" sz="1800" dirty="0"/>
              <a:t> and </a:t>
            </a:r>
            <a:r>
              <a:rPr lang="en-US" sz="1800" dirty="0" err="1"/>
              <a:t>truthe</a:t>
            </a:r>
            <a:r>
              <a:rPr lang="en-US" sz="1800" dirty="0"/>
              <a:t> then formerly wee have </a:t>
            </a:r>
            <a:r>
              <a:rPr lang="en-US" sz="1800" dirty="0" err="1"/>
              <a:t>beene</a:t>
            </a:r>
            <a:r>
              <a:rPr lang="en-US" sz="1800" dirty="0"/>
              <a:t> acquainted with, wee shall </a:t>
            </a:r>
            <a:r>
              <a:rPr lang="en-US" sz="1800" dirty="0" err="1"/>
              <a:t>finde</a:t>
            </a:r>
            <a:r>
              <a:rPr lang="en-US" sz="1800" dirty="0"/>
              <a:t> that the God of </a:t>
            </a:r>
            <a:r>
              <a:rPr lang="en-US" sz="1800" dirty="0" err="1"/>
              <a:t>Israell</a:t>
            </a:r>
            <a:r>
              <a:rPr lang="en-US" sz="1800" dirty="0"/>
              <a:t> is among us, when </a:t>
            </a:r>
            <a:r>
              <a:rPr lang="en-US" sz="1800" dirty="0" err="1"/>
              <a:t>tenn</a:t>
            </a:r>
            <a:r>
              <a:rPr lang="en-US" sz="1800" dirty="0"/>
              <a:t> of us shall be able to resist a thousand of our </a:t>
            </a:r>
            <a:r>
              <a:rPr lang="en-US" sz="1800" dirty="0" smtClean="0"/>
              <a:t>enemies</a:t>
            </a:r>
            <a:r>
              <a:rPr lang="en-US" sz="1800" dirty="0"/>
              <a:t> When </a:t>
            </a:r>
            <a:r>
              <a:rPr lang="en-US" sz="1800" dirty="0" err="1"/>
              <a:t>hee</a:t>
            </a:r>
            <a:r>
              <a:rPr lang="en-US" sz="1800" dirty="0"/>
              <a:t> shall make us a </a:t>
            </a:r>
            <a:r>
              <a:rPr lang="en-US" sz="1800" dirty="0" err="1"/>
              <a:t>prayse</a:t>
            </a:r>
            <a:r>
              <a:rPr lang="en-US" sz="1800" dirty="0"/>
              <a:t> and glory, that men shall say of succeeding </a:t>
            </a:r>
            <a:r>
              <a:rPr lang="en-US" sz="1800" dirty="0" err="1"/>
              <a:t>plantacions</a:t>
            </a:r>
            <a:r>
              <a:rPr lang="en-US" sz="1800" dirty="0"/>
              <a:t>: the lord make it like that of New England: for wee must Consider that wee shall be as a </a:t>
            </a:r>
            <a:r>
              <a:rPr lang="en-US" sz="1800" dirty="0" err="1"/>
              <a:t>Citty</a:t>
            </a:r>
            <a:r>
              <a:rPr lang="en-US" sz="1800" dirty="0"/>
              <a:t> upon a Hill, the </a:t>
            </a:r>
            <a:r>
              <a:rPr lang="en-US" sz="1800" dirty="0" err="1"/>
              <a:t>eies</a:t>
            </a:r>
            <a:r>
              <a:rPr lang="en-US" sz="1800" dirty="0"/>
              <a:t> of all people are </a:t>
            </a:r>
            <a:r>
              <a:rPr lang="en-US" sz="1800" dirty="0" err="1"/>
              <a:t>uppon</a:t>
            </a:r>
            <a:r>
              <a:rPr lang="en-US" sz="1800" dirty="0"/>
              <a:t> us</a:t>
            </a:r>
            <a:r>
              <a:rPr lang="en-US" sz="1800" dirty="0" smtClean="0"/>
              <a:t>;</a:t>
            </a:r>
            <a:r>
              <a:rPr lang="en-US" sz="1800" dirty="0"/>
              <a:t> </a:t>
            </a:r>
            <a:r>
              <a:rPr lang="en-US" sz="1800" dirty="0" err="1"/>
              <a:t>soe</a:t>
            </a:r>
            <a:r>
              <a:rPr lang="en-US" sz="1800" dirty="0"/>
              <a:t> that if wee shall </a:t>
            </a:r>
            <a:r>
              <a:rPr lang="en-US" sz="1800" dirty="0" err="1"/>
              <a:t>deale</a:t>
            </a:r>
            <a:r>
              <a:rPr lang="en-US" sz="1800" dirty="0"/>
              <a:t> falsely with our god in this </a:t>
            </a:r>
            <a:r>
              <a:rPr lang="en-US" sz="1800" dirty="0" err="1"/>
              <a:t>worke</a:t>
            </a:r>
            <a:r>
              <a:rPr lang="en-US" sz="1800" dirty="0"/>
              <a:t> wee have undertaken and </a:t>
            </a:r>
            <a:r>
              <a:rPr lang="en-US" sz="1800" dirty="0" err="1"/>
              <a:t>soe</a:t>
            </a:r>
            <a:r>
              <a:rPr lang="en-US" sz="1800" dirty="0"/>
              <a:t> cause him to </a:t>
            </a:r>
            <a:r>
              <a:rPr lang="en-US" sz="1800" dirty="0" err="1"/>
              <a:t>withdrawe</a:t>
            </a:r>
            <a:r>
              <a:rPr lang="en-US" sz="1800" dirty="0"/>
              <a:t> his present help from us, </a:t>
            </a:r>
          </a:p>
        </p:txBody>
      </p:sp>
    </p:spTree>
    <p:extLst>
      <p:ext uri="{BB962C8B-B14F-4D97-AF65-F5344CB8AC3E}">
        <p14:creationId xmlns:p14="http://schemas.microsoft.com/office/powerpoint/2010/main" val="1928907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 </a:t>
            </a:r>
            <a:r>
              <a:rPr lang="en-US" dirty="0" smtClean="0"/>
              <a:t>Jonathan Winthrop, 1630</a:t>
            </a:r>
            <a:endParaRPr lang="en-US" dirty="0"/>
          </a:p>
        </p:txBody>
      </p:sp>
      <p:sp>
        <p:nvSpPr>
          <p:cNvPr id="3" name="Content Placeholder 2"/>
          <p:cNvSpPr>
            <a:spLocks noGrp="1"/>
          </p:cNvSpPr>
          <p:nvPr>
            <p:ph sz="quarter" idx="1"/>
          </p:nvPr>
        </p:nvSpPr>
        <p:spPr>
          <a:xfrm>
            <a:off x="609600" y="1600200"/>
            <a:ext cx="8382000" cy="4876800"/>
          </a:xfrm>
        </p:spPr>
        <p:txBody>
          <a:bodyPr>
            <a:noAutofit/>
          </a:bodyPr>
          <a:lstStyle/>
          <a:p>
            <a:pPr marL="0" indent="0">
              <a:buNone/>
            </a:pPr>
            <a:r>
              <a:rPr lang="en-US" sz="1800" dirty="0"/>
              <a:t>W</a:t>
            </a:r>
            <a:r>
              <a:rPr lang="en-US" sz="1800" dirty="0" smtClean="0"/>
              <a:t>ee </a:t>
            </a:r>
            <a:r>
              <a:rPr lang="en-US" sz="1800" dirty="0"/>
              <a:t>shall be made a story and a byword through the world, wee shall open the </a:t>
            </a:r>
            <a:r>
              <a:rPr lang="en-US" sz="1800" dirty="0" err="1"/>
              <a:t>mouthes</a:t>
            </a:r>
            <a:r>
              <a:rPr lang="en-US" sz="1800" dirty="0"/>
              <a:t> of enemies to </a:t>
            </a:r>
            <a:r>
              <a:rPr lang="en-US" sz="1800" dirty="0" err="1"/>
              <a:t>speake</a:t>
            </a:r>
            <a:r>
              <a:rPr lang="en-US" sz="1800" dirty="0"/>
              <a:t> </a:t>
            </a:r>
            <a:r>
              <a:rPr lang="en-US" sz="1800" dirty="0" err="1"/>
              <a:t>evill</a:t>
            </a:r>
            <a:r>
              <a:rPr lang="en-US" sz="1800" dirty="0"/>
              <a:t> of the </a:t>
            </a:r>
            <a:r>
              <a:rPr lang="en-US" sz="1800" dirty="0" err="1"/>
              <a:t>wayes</a:t>
            </a:r>
            <a:r>
              <a:rPr lang="en-US" sz="1800" dirty="0"/>
              <a:t> of god and all </a:t>
            </a:r>
            <a:r>
              <a:rPr lang="en-US" sz="1800" dirty="0" err="1"/>
              <a:t>professours</a:t>
            </a:r>
            <a:r>
              <a:rPr lang="en-US" sz="1800" dirty="0"/>
              <a:t> for Gods sake; wee shall shame the faces of many of gods worthy servants, and cause </a:t>
            </a:r>
            <a:r>
              <a:rPr lang="en-US" sz="1800" dirty="0" err="1"/>
              <a:t>theire</a:t>
            </a:r>
            <a:r>
              <a:rPr lang="en-US" sz="1800" dirty="0"/>
              <a:t> prayers to be turned into </a:t>
            </a:r>
            <a:r>
              <a:rPr lang="en-US" sz="1800" dirty="0" err="1"/>
              <a:t>Cursses</a:t>
            </a:r>
            <a:r>
              <a:rPr lang="en-US" sz="1800" dirty="0"/>
              <a:t> upon us till wee be consumed out of the good land whether wee are going: And to </a:t>
            </a:r>
            <a:r>
              <a:rPr lang="en-US" sz="1800" dirty="0" err="1"/>
              <a:t>shutt</a:t>
            </a:r>
            <a:r>
              <a:rPr lang="en-US" sz="1800" dirty="0"/>
              <a:t> </a:t>
            </a:r>
            <a:r>
              <a:rPr lang="en-US" sz="1800" dirty="0" err="1"/>
              <a:t>upp</a:t>
            </a:r>
            <a:r>
              <a:rPr lang="en-US" sz="1800" dirty="0"/>
              <a:t> this discourse with that </a:t>
            </a:r>
            <a:r>
              <a:rPr lang="en-US" sz="1800" dirty="0" err="1"/>
              <a:t>exhortacion</a:t>
            </a:r>
            <a:r>
              <a:rPr lang="en-US" sz="1800" dirty="0"/>
              <a:t> of Moses that </a:t>
            </a:r>
            <a:r>
              <a:rPr lang="en-US" sz="1800" dirty="0" err="1"/>
              <a:t>faithfull</a:t>
            </a:r>
            <a:r>
              <a:rPr lang="en-US" sz="1800" dirty="0"/>
              <a:t> servant of the Lord in his last farewell to </a:t>
            </a:r>
            <a:r>
              <a:rPr lang="en-US" sz="1800" dirty="0" err="1"/>
              <a:t>Israell</a:t>
            </a:r>
            <a:r>
              <a:rPr lang="en-US" sz="1800" dirty="0"/>
              <a:t> Deut. 30. Beloved there is now sett before us life, and good, </a:t>
            </a:r>
            <a:r>
              <a:rPr lang="en-US" sz="1800" dirty="0" err="1"/>
              <a:t>deathe</a:t>
            </a:r>
            <a:r>
              <a:rPr lang="en-US" sz="1800" dirty="0"/>
              <a:t> and </a:t>
            </a:r>
            <a:r>
              <a:rPr lang="en-US" sz="1800" dirty="0" err="1"/>
              <a:t>evill</a:t>
            </a:r>
            <a:r>
              <a:rPr lang="en-US" sz="1800" dirty="0"/>
              <a:t> in that wee are </a:t>
            </a:r>
            <a:r>
              <a:rPr lang="en-US" sz="1800" dirty="0" err="1"/>
              <a:t>Commaunded</a:t>
            </a:r>
            <a:r>
              <a:rPr lang="en-US" sz="1800" dirty="0"/>
              <a:t> this day to love the Lord our God, and to love one another to </a:t>
            </a:r>
            <a:r>
              <a:rPr lang="en-US" sz="1800" dirty="0" err="1"/>
              <a:t>walke</a:t>
            </a:r>
            <a:r>
              <a:rPr lang="en-US" sz="1800" dirty="0"/>
              <a:t> in his </a:t>
            </a:r>
            <a:r>
              <a:rPr lang="en-US" sz="1800" dirty="0" err="1"/>
              <a:t>wayes</a:t>
            </a:r>
            <a:r>
              <a:rPr lang="en-US" sz="1800" dirty="0"/>
              <a:t> and to </a:t>
            </a:r>
            <a:r>
              <a:rPr lang="en-US" sz="1800" dirty="0" err="1"/>
              <a:t>keepe</a:t>
            </a:r>
            <a:r>
              <a:rPr lang="en-US" sz="1800" dirty="0"/>
              <a:t> his </a:t>
            </a:r>
            <a:r>
              <a:rPr lang="en-US" sz="1800" dirty="0" err="1"/>
              <a:t>Commaundements</a:t>
            </a:r>
            <a:r>
              <a:rPr lang="en-US" sz="1800" dirty="0"/>
              <a:t> and his Ordinance, and his </a:t>
            </a:r>
            <a:r>
              <a:rPr lang="en-US" sz="1800" dirty="0" err="1"/>
              <a:t>lawes</a:t>
            </a:r>
            <a:r>
              <a:rPr lang="en-US" sz="1800" dirty="0"/>
              <a:t>, and the Articles of our Covenant with him that wee may live and be </a:t>
            </a:r>
            <a:r>
              <a:rPr lang="en-US" sz="1800" dirty="0" err="1"/>
              <a:t>multiplyed</a:t>
            </a:r>
            <a:r>
              <a:rPr lang="en-US" sz="1800" dirty="0"/>
              <a:t>, and that the Lord our God may blesse us in the land whether wee </a:t>
            </a:r>
            <a:r>
              <a:rPr lang="en-US" sz="1800" dirty="0" err="1"/>
              <a:t>goe</a:t>
            </a:r>
            <a:r>
              <a:rPr lang="en-US" sz="1800" dirty="0"/>
              <a:t> to </a:t>
            </a:r>
            <a:r>
              <a:rPr lang="en-US" sz="1800" dirty="0" err="1"/>
              <a:t>possesse</a:t>
            </a:r>
            <a:r>
              <a:rPr lang="en-US" sz="1800" dirty="0"/>
              <a:t> it: But if our </a:t>
            </a:r>
            <a:r>
              <a:rPr lang="en-US" sz="1800" dirty="0" err="1"/>
              <a:t>heartes</a:t>
            </a:r>
            <a:r>
              <a:rPr lang="en-US" sz="1800" dirty="0"/>
              <a:t> shall </a:t>
            </a:r>
            <a:r>
              <a:rPr lang="en-US" sz="1800" dirty="0" err="1"/>
              <a:t>turne</a:t>
            </a:r>
            <a:r>
              <a:rPr lang="en-US" sz="1800" dirty="0"/>
              <a:t> away </a:t>
            </a:r>
            <a:r>
              <a:rPr lang="en-US" sz="1800" dirty="0" err="1"/>
              <a:t>soe</a:t>
            </a:r>
            <a:r>
              <a:rPr lang="en-US" sz="1800" dirty="0"/>
              <a:t> that wee will not obey, but shall be seduced and </a:t>
            </a:r>
            <a:r>
              <a:rPr lang="en-US" sz="1800" dirty="0" err="1"/>
              <a:t>worshipp</a:t>
            </a:r>
            <a:r>
              <a:rPr lang="en-US" sz="1800" dirty="0"/>
              <a:t> other Gods our pleasures, and </a:t>
            </a:r>
            <a:r>
              <a:rPr lang="en-US" sz="1800" dirty="0" err="1"/>
              <a:t>proffitts</a:t>
            </a:r>
            <a:r>
              <a:rPr lang="en-US" sz="1800" dirty="0"/>
              <a:t>, and serve them, it is propounded unto us this day, wee shall surely </a:t>
            </a:r>
            <a:r>
              <a:rPr lang="en-US" sz="1800" dirty="0" err="1"/>
              <a:t>perishe</a:t>
            </a:r>
            <a:r>
              <a:rPr lang="en-US" sz="1800" dirty="0"/>
              <a:t> out of the good Land whether wee </a:t>
            </a:r>
            <a:r>
              <a:rPr lang="en-US" sz="1800" dirty="0" err="1"/>
              <a:t>passe</a:t>
            </a:r>
            <a:r>
              <a:rPr lang="en-US" sz="1800" dirty="0"/>
              <a:t> over this vast Sea to </a:t>
            </a:r>
            <a:r>
              <a:rPr lang="en-US" sz="1800" dirty="0" err="1"/>
              <a:t>possesse</a:t>
            </a:r>
            <a:r>
              <a:rPr lang="en-US" sz="1800" dirty="0"/>
              <a:t> it; Therefore </a:t>
            </a:r>
            <a:r>
              <a:rPr lang="en-US" sz="1800" dirty="0" err="1"/>
              <a:t>lett</a:t>
            </a:r>
            <a:r>
              <a:rPr lang="en-US" sz="1800" dirty="0"/>
              <a:t> us choose life, </a:t>
            </a:r>
            <a:r>
              <a:rPr lang="en-US" sz="1800" dirty="0" smtClean="0"/>
              <a:t>that </a:t>
            </a:r>
            <a:r>
              <a:rPr lang="en-US" sz="1800" dirty="0"/>
              <a:t>wee, and our </a:t>
            </a:r>
            <a:r>
              <a:rPr lang="en-US" sz="1800" dirty="0" err="1"/>
              <a:t>Seede</a:t>
            </a:r>
            <a:r>
              <a:rPr lang="en-US" sz="1800" dirty="0"/>
              <a:t>, </a:t>
            </a:r>
            <a:r>
              <a:rPr lang="en-US" sz="1800" dirty="0" smtClean="0"/>
              <a:t>may </a:t>
            </a:r>
            <a:r>
              <a:rPr lang="en-US" sz="1800" dirty="0"/>
              <a:t>live; by </a:t>
            </a:r>
            <a:r>
              <a:rPr lang="en-US" sz="1800" dirty="0" err="1"/>
              <a:t>obeyeing</a:t>
            </a:r>
            <a:r>
              <a:rPr lang="en-US" sz="1800" dirty="0"/>
              <a:t> his </a:t>
            </a:r>
            <a:r>
              <a:rPr lang="en-US" sz="1800" dirty="0" err="1" smtClean="0"/>
              <a:t>voyce</a:t>
            </a:r>
            <a:r>
              <a:rPr lang="en-US" sz="1800" dirty="0"/>
              <a:t>, and </a:t>
            </a:r>
            <a:r>
              <a:rPr lang="en-US" sz="1800" dirty="0" err="1"/>
              <a:t>cleaveing</a:t>
            </a:r>
            <a:r>
              <a:rPr lang="en-US" sz="1800" dirty="0"/>
              <a:t> to him, </a:t>
            </a:r>
            <a:r>
              <a:rPr lang="en-US" sz="1800" dirty="0" smtClean="0"/>
              <a:t>for </a:t>
            </a:r>
            <a:r>
              <a:rPr lang="en-US" sz="1800" dirty="0" err="1"/>
              <a:t>hee</a:t>
            </a:r>
            <a:r>
              <a:rPr lang="en-US" sz="1800" dirty="0"/>
              <a:t> is our life, and </a:t>
            </a:r>
            <a:r>
              <a:rPr lang="en-US" sz="1800" dirty="0" smtClean="0"/>
              <a:t>our </a:t>
            </a:r>
            <a:r>
              <a:rPr lang="en-US" sz="1800" dirty="0"/>
              <a:t>prosperity</a:t>
            </a:r>
            <a:r>
              <a:rPr lang="en-US" sz="1800" dirty="0" smtClean="0"/>
              <a:t>.” </a:t>
            </a:r>
            <a:endParaRPr lang="en-US" sz="1800" dirty="0"/>
          </a:p>
          <a:p>
            <a:pPr marL="0" indent="0">
              <a:buNone/>
            </a:pPr>
            <a:endParaRPr lang="en-US" sz="1800" dirty="0"/>
          </a:p>
          <a:p>
            <a:pPr marL="0" indent="0">
              <a:buNone/>
            </a:pPr>
            <a:endParaRPr lang="en-US" sz="1800" dirty="0"/>
          </a:p>
          <a:p>
            <a:pPr marL="0" indent="0">
              <a:buNone/>
            </a:pPr>
            <a:endParaRPr lang="en-US" sz="1800" dirty="0"/>
          </a:p>
        </p:txBody>
      </p:sp>
    </p:spTree>
    <p:extLst>
      <p:ext uri="{BB962C8B-B14F-4D97-AF65-F5344CB8AC3E}">
        <p14:creationId xmlns:p14="http://schemas.microsoft.com/office/powerpoint/2010/main" val="3442174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Massachusetts Bay Colony - Puritan New England: “A City Upon a Hill”</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Why did Puritans choose to leave the Anglican Church in England?</a:t>
            </a:r>
          </a:p>
          <a:p>
            <a:r>
              <a:rPr lang="en-US" dirty="0" smtClean="0"/>
              <a:t>What did the Puritans expect to happen if they lived as a God-fearing community in Massachusetts? </a:t>
            </a:r>
          </a:p>
          <a:p>
            <a:r>
              <a:rPr lang="en-US" dirty="0" smtClean="0"/>
              <a:t>How would witnesses respond if the Massachusetts Bay Colony was righteous, prosperous, and successful? </a:t>
            </a:r>
          </a:p>
          <a:p>
            <a:r>
              <a:rPr lang="en-US" dirty="0" smtClean="0"/>
              <a:t>How would the world respond if the Puritans dealt falsely with their God and failed?</a:t>
            </a:r>
            <a:endParaRPr lang="en-US" dirty="0"/>
          </a:p>
        </p:txBody>
      </p:sp>
    </p:spTree>
    <p:extLst>
      <p:ext uri="{BB962C8B-B14F-4D97-AF65-F5344CB8AC3E}">
        <p14:creationId xmlns:p14="http://schemas.microsoft.com/office/powerpoint/2010/main" val="3377571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US" dirty="0" smtClean="0"/>
              <a:t>The Puritans believed that the Anglican Church was too ritualized and dominated by pomp and ceremony.  They sought a more austere, simplified religious faith. </a:t>
            </a:r>
            <a:endParaRPr lang="en-US" dirty="0"/>
          </a:p>
        </p:txBody>
      </p:sp>
      <p:sp>
        <p:nvSpPr>
          <p:cNvPr id="4" name="Title 3"/>
          <p:cNvSpPr>
            <a:spLocks noGrp="1"/>
          </p:cNvSpPr>
          <p:nvPr>
            <p:ph type="title"/>
          </p:nvPr>
        </p:nvSpPr>
        <p:spPr/>
        <p:txBody>
          <a:bodyPr>
            <a:normAutofit fontScale="90000"/>
          </a:bodyPr>
          <a:lstStyle/>
          <a:p>
            <a:r>
              <a:rPr lang="en-US" dirty="0"/>
              <a:t>Why did Puritans choose to leave the Anglican Church in England</a:t>
            </a:r>
            <a:r>
              <a:rPr lang="en-US" dirty="0" smtClean="0"/>
              <a:t>?</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513" b="4513"/>
          <a:stretch>
            <a:fillRect/>
          </a:stretch>
        </p:blipFill>
        <p:spPr/>
      </p:pic>
    </p:spTree>
    <p:extLst>
      <p:ext uri="{BB962C8B-B14F-4D97-AF65-F5344CB8AC3E}">
        <p14:creationId xmlns:p14="http://schemas.microsoft.com/office/powerpoint/2010/main" val="29127797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19200"/>
          </a:xfrm>
        </p:spPr>
        <p:txBody>
          <a:bodyPr/>
          <a:lstStyle/>
          <a:p>
            <a:r>
              <a:rPr lang="en-US" dirty="0" smtClean="0"/>
              <a:t>“The Lord will be our God and delight to dwell among us, as his own people and will command a blessing upon us in all our ways, so that we shall see much more of his wisdom, power, goodness, and truth then formerly we have been acquainted with.” </a:t>
            </a:r>
            <a:endParaRPr lang="en-US" dirty="0"/>
          </a:p>
        </p:txBody>
      </p:sp>
      <p:sp>
        <p:nvSpPr>
          <p:cNvPr id="3" name="Title 2"/>
          <p:cNvSpPr>
            <a:spLocks noGrp="1"/>
          </p:cNvSpPr>
          <p:nvPr>
            <p:ph type="title"/>
          </p:nvPr>
        </p:nvSpPr>
        <p:spPr/>
        <p:txBody>
          <a:bodyPr>
            <a:normAutofit fontScale="90000"/>
          </a:bodyPr>
          <a:lstStyle/>
          <a:p>
            <a:r>
              <a:rPr lang="en-US" dirty="0"/>
              <a:t>What did the Puritans expect to happen if they lived as a God-fearing community in Massachusetts? </a:t>
            </a: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189" b="2189"/>
          <a:stretch>
            <a:fillRect/>
          </a:stretch>
        </p:blipFill>
        <p:spPr/>
      </p:pic>
    </p:spTree>
    <p:extLst>
      <p:ext uri="{BB962C8B-B14F-4D97-AF65-F5344CB8AC3E}">
        <p14:creationId xmlns:p14="http://schemas.microsoft.com/office/powerpoint/2010/main" val="1763034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19200"/>
          </a:xfrm>
        </p:spPr>
        <p:txBody>
          <a:bodyPr>
            <a:normAutofit/>
          </a:bodyPr>
          <a:lstStyle/>
          <a:p>
            <a:r>
              <a:rPr lang="en-US" dirty="0" smtClean="0"/>
              <a:t>“When he shall make us a praise and glory that men shall say of succeeding plantations: the Lord make it like that of New England!  For we must consider that  we shall be as a city upon a hill, the eyes of all people are upon us.” </a:t>
            </a:r>
            <a:endParaRPr lang="en-US" dirty="0"/>
          </a:p>
        </p:txBody>
      </p:sp>
      <p:sp>
        <p:nvSpPr>
          <p:cNvPr id="3" name="Title 2"/>
          <p:cNvSpPr>
            <a:spLocks noGrp="1"/>
          </p:cNvSpPr>
          <p:nvPr>
            <p:ph type="title"/>
          </p:nvPr>
        </p:nvSpPr>
        <p:spPr/>
        <p:txBody>
          <a:bodyPr>
            <a:normAutofit fontScale="90000"/>
          </a:bodyPr>
          <a:lstStyle/>
          <a:p>
            <a:r>
              <a:rPr lang="en-US" dirty="0"/>
              <a:t>How would witnesses respond if the Massachusetts Bay Colony was righteous, prosperous, and successful? </a:t>
            </a:r>
          </a:p>
        </p:txBody>
      </p:sp>
      <p:pic>
        <p:nvPicPr>
          <p:cNvPr id="5" name="Picture Placeholder 4"/>
          <p:cNvPicPr>
            <a:picLocks noGrp="1" noChangeAspect="1"/>
          </p:cNvPicPr>
          <p:nvPr>
            <p:ph type="pic"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rcRect t="8450" b="8450"/>
          <a:stretch>
            <a:fillRect/>
          </a:stretch>
        </p:blipFill>
        <p:spPr/>
      </p:pic>
    </p:spTree>
    <p:extLst>
      <p:ext uri="{BB962C8B-B14F-4D97-AF65-F5344CB8AC3E}">
        <p14:creationId xmlns:p14="http://schemas.microsoft.com/office/powerpoint/2010/main" val="9691946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1600200" y="5486400"/>
            <a:ext cx="7315200" cy="1295400"/>
          </a:xfrm>
        </p:spPr>
        <p:txBody>
          <a:bodyPr>
            <a:normAutofit fontScale="92500" lnSpcReduction="20000"/>
          </a:bodyPr>
          <a:lstStyle/>
          <a:p>
            <a:r>
              <a:rPr lang="en-US" dirty="0" smtClean="0"/>
              <a:t>“If we shall deal falsely with our God in this work we have undertaken and so cause him to withdraw his present help from us, we shall be made a story and a byword through the world, we shall open the mouths of enemies to speak evil of the ways of God and all professors for God’s sake.  We shall shame the faces of many of God’s worthy servants and cause their prayers to be turned into curses upon us till we be consumed out of the good land whether we are going.” </a:t>
            </a:r>
            <a:endParaRPr lang="en-US" dirty="0"/>
          </a:p>
        </p:txBody>
      </p:sp>
      <p:sp>
        <p:nvSpPr>
          <p:cNvPr id="3" name="Title 2"/>
          <p:cNvSpPr>
            <a:spLocks noGrp="1"/>
          </p:cNvSpPr>
          <p:nvPr>
            <p:ph type="title"/>
          </p:nvPr>
        </p:nvSpPr>
        <p:spPr/>
        <p:txBody>
          <a:bodyPr>
            <a:normAutofit fontScale="90000"/>
          </a:bodyPr>
          <a:lstStyle/>
          <a:p>
            <a:r>
              <a:rPr lang="en-US" dirty="0"/>
              <a:t>How would the world respond if the Puritans dealt falsely with their God and failed</a:t>
            </a:r>
            <a:r>
              <a:rPr lang="en-US" dirty="0" smtClean="0"/>
              <a:t>?</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24688" r="24688"/>
          <a:stretch>
            <a:fillRect/>
          </a:stretch>
        </p:blipFill>
        <p:spPr/>
      </p:pic>
    </p:spTree>
    <p:extLst>
      <p:ext uri="{BB962C8B-B14F-4D97-AF65-F5344CB8AC3E}">
        <p14:creationId xmlns:p14="http://schemas.microsoft.com/office/powerpoint/2010/main" val="25098231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Map of the New England Colonies</a:t>
            </a:r>
            <a:endParaRPr lang="en-US" dirty="0"/>
          </a:p>
        </p:txBody>
      </p:sp>
      <p:pic>
        <p:nvPicPr>
          <p:cNvPr id="11" name="Content Placeholder 10"/>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1600200"/>
            <a:ext cx="4189482" cy="5257800"/>
          </a:xfrm>
        </p:spPr>
      </p:pic>
      <p:sp>
        <p:nvSpPr>
          <p:cNvPr id="12" name="Rounded Rectangle 11"/>
          <p:cNvSpPr/>
          <p:nvPr/>
        </p:nvSpPr>
        <p:spPr>
          <a:xfrm>
            <a:off x="4835236" y="1600200"/>
            <a:ext cx="4191000" cy="4800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The map to the left is zoomed in to focus exclusively on the New England colonies.  You can use the map on page 32 of your textbooks to help complete this assignment.  Keep in mind that the boundaries of the states you know today are not the same as the boundaries of the colonies hundreds of years ago.  In general, though, you should have all the colonies from Connecticut and Rhode Island one color, and the Middle Colonies of New York, Pennsylvania, and New Jersey (and OK, Delaware, too…) in another color.  Don’t forget to label all of the appropriate bodies of water as well.  </a:t>
            </a:r>
            <a:endParaRPr lang="en-US" dirty="0"/>
          </a:p>
        </p:txBody>
      </p:sp>
    </p:spTree>
    <p:extLst>
      <p:ext uri="{BB962C8B-B14F-4D97-AF65-F5344CB8AC3E}">
        <p14:creationId xmlns:p14="http://schemas.microsoft.com/office/powerpoint/2010/main" val="3077151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Puritan Work Ethic and Thrift</a:t>
            </a:r>
            <a:endParaRPr lang="en-US" dirty="0"/>
          </a:p>
        </p:txBody>
      </p:sp>
      <p:sp>
        <p:nvSpPr>
          <p:cNvPr id="3" name="Content Placeholder 2"/>
          <p:cNvSpPr>
            <a:spLocks noGrp="1"/>
          </p:cNvSpPr>
          <p:nvPr>
            <p:ph sz="quarter" idx="1"/>
          </p:nvPr>
        </p:nvSpPr>
        <p:spPr/>
        <p:txBody>
          <a:bodyPr/>
          <a:lstStyle/>
          <a:p>
            <a:r>
              <a:rPr lang="en-US" dirty="0" smtClean="0"/>
              <a:t>“Idle hands do the devil’s work…” – that was the popular refrain in Puritan New England, where work ethic was valued above all things. </a:t>
            </a:r>
          </a:p>
          <a:p>
            <a:r>
              <a:rPr lang="en-US" dirty="0" smtClean="0"/>
              <a:t>“Waste not, want not.”  The same idea.  </a:t>
            </a:r>
            <a:endParaRPr lang="en-US" dirty="0"/>
          </a:p>
          <a:p>
            <a:r>
              <a:rPr lang="en-US" dirty="0" smtClean="0"/>
              <a:t>Puritans came to New England hoping to devote themselves to greater austerity – to avoid the luxuries and excesses of the Anglican Church they were so critical of in England. </a:t>
            </a:r>
            <a:endParaRPr lang="en-US" dirty="0"/>
          </a:p>
        </p:txBody>
      </p:sp>
    </p:spTree>
    <p:extLst>
      <p:ext uri="{BB962C8B-B14F-4D97-AF65-F5344CB8AC3E}">
        <p14:creationId xmlns:p14="http://schemas.microsoft.com/office/powerpoint/2010/main" val="3572588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Usury</a:t>
            </a:r>
            <a:endParaRPr lang="en-US" dirty="0"/>
          </a:p>
        </p:txBody>
      </p:sp>
      <p:sp>
        <p:nvSpPr>
          <p:cNvPr id="3" name="Content Placeholder 2"/>
          <p:cNvSpPr>
            <a:spLocks noGrp="1"/>
          </p:cNvSpPr>
          <p:nvPr>
            <p:ph sz="quarter" idx="1"/>
          </p:nvPr>
        </p:nvSpPr>
        <p:spPr>
          <a:xfrm>
            <a:off x="5410200" y="1600200"/>
            <a:ext cx="3355848" cy="4495800"/>
          </a:xfrm>
        </p:spPr>
        <p:txBody>
          <a:bodyPr>
            <a:normAutofit fontScale="92500" lnSpcReduction="20000"/>
          </a:bodyPr>
          <a:lstStyle/>
          <a:p>
            <a:r>
              <a:rPr lang="en-US" dirty="0" smtClean="0"/>
              <a:t>One of the most basic ideas of capitalism is that the profit motive is essential to making the economy work.  </a:t>
            </a:r>
          </a:p>
          <a:p>
            <a:r>
              <a:rPr lang="en-US" dirty="0" smtClean="0"/>
              <a:t>Not in Puritan New England!  Charging high rates of interest or exorbitant prices might result in physical punishments or imprisonment. </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676400"/>
            <a:ext cx="4953000" cy="4239605"/>
          </a:xfrm>
          <a:prstGeom prst="rect">
            <a:avLst/>
          </a:prstGeom>
        </p:spPr>
      </p:pic>
    </p:spTree>
    <p:extLst>
      <p:ext uri="{BB962C8B-B14F-4D97-AF65-F5344CB8AC3E}">
        <p14:creationId xmlns:p14="http://schemas.microsoft.com/office/powerpoint/2010/main" val="551792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Opportunity</a:t>
            </a:r>
            <a:endParaRPr lang="en-US" dirty="0"/>
          </a:p>
        </p:txBody>
      </p:sp>
      <p:sp>
        <p:nvSpPr>
          <p:cNvPr id="3" name="Content Placeholder 2"/>
          <p:cNvSpPr>
            <a:spLocks noGrp="1"/>
          </p:cNvSpPr>
          <p:nvPr>
            <p:ph sz="quarter" idx="1"/>
          </p:nvPr>
        </p:nvSpPr>
        <p:spPr/>
        <p:txBody>
          <a:bodyPr/>
          <a:lstStyle/>
          <a:p>
            <a:r>
              <a:rPr lang="en-US" dirty="0" smtClean="0"/>
              <a:t>Nevertheless, the basic idea of economic mobility was alive and well in Puritan New England.  Many people chose to emigrate England because they were landless, unemployed, and impoverished. </a:t>
            </a:r>
          </a:p>
          <a:p>
            <a:r>
              <a:rPr lang="en-US" dirty="0" smtClean="0"/>
              <a:t>Even the lowliest indentured servant had a reasonable expectation that they may inherit land at the end of their term of servitude. </a:t>
            </a:r>
            <a:endParaRPr lang="en-US" dirty="0"/>
          </a:p>
        </p:txBody>
      </p:sp>
    </p:spTree>
    <p:extLst>
      <p:ext uri="{BB962C8B-B14F-4D97-AF65-F5344CB8AC3E}">
        <p14:creationId xmlns:p14="http://schemas.microsoft.com/office/powerpoint/2010/main" val="31728365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Diversity of Economy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Fur trapping</a:t>
            </a:r>
          </a:p>
          <a:p>
            <a:r>
              <a:rPr lang="en-US" dirty="0" smtClean="0"/>
              <a:t>Shipbuilding</a:t>
            </a:r>
          </a:p>
          <a:p>
            <a:r>
              <a:rPr lang="en-US" dirty="0" smtClean="0"/>
              <a:t>Timber</a:t>
            </a:r>
          </a:p>
          <a:p>
            <a:r>
              <a:rPr lang="en-US" dirty="0" smtClean="0"/>
              <a:t>Fishing and Whaling</a:t>
            </a:r>
          </a:p>
          <a:p>
            <a:r>
              <a:rPr lang="en-US" dirty="0" smtClean="0"/>
              <a:t>Farming </a:t>
            </a:r>
          </a:p>
          <a:p>
            <a:r>
              <a:rPr lang="en-US" dirty="0" smtClean="0"/>
              <a:t>Cattle ranching</a:t>
            </a:r>
          </a:p>
          <a:p>
            <a:r>
              <a:rPr lang="en-US" dirty="0" smtClean="0"/>
              <a:t>Trade</a:t>
            </a:r>
          </a:p>
          <a:p>
            <a:r>
              <a:rPr lang="en-US" dirty="0" smtClean="0"/>
              <a:t>All of the activities above were possibilities in New England. </a:t>
            </a:r>
            <a:endParaRPr lang="en-US" dirty="0"/>
          </a:p>
        </p:txBody>
      </p:sp>
    </p:spTree>
    <p:extLst>
      <p:ext uri="{BB962C8B-B14F-4D97-AF65-F5344CB8AC3E}">
        <p14:creationId xmlns:p14="http://schemas.microsoft.com/office/powerpoint/2010/main" val="3039929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Puritans really did seek religious freedom.  For themselves…</a:t>
            </a:r>
            <a:endParaRPr lang="en-US" dirty="0"/>
          </a:p>
        </p:txBody>
      </p:sp>
      <p:pic>
        <p:nvPicPr>
          <p:cNvPr id="4" name="Content Placeholder 3"/>
          <p:cNvPicPr>
            <a:picLocks noGrp="1" noChangeAspect="1"/>
          </p:cNvPicPr>
          <p:nvPr>
            <p:ph sz="quarter" idx="1"/>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62000" y="1752600"/>
            <a:ext cx="7688747" cy="4478695"/>
          </a:xfrm>
        </p:spPr>
      </p:pic>
    </p:spTree>
    <p:extLst>
      <p:ext uri="{BB962C8B-B14F-4D97-AF65-F5344CB8AC3E}">
        <p14:creationId xmlns:p14="http://schemas.microsoft.com/office/powerpoint/2010/main" val="31342453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Religious intolerance towards others was common.  Quakers were hanged!</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1676400"/>
            <a:ext cx="5462397" cy="4495800"/>
          </a:xfrm>
        </p:spPr>
      </p:pic>
    </p:spTree>
    <p:extLst>
      <p:ext uri="{BB962C8B-B14F-4D97-AF65-F5344CB8AC3E}">
        <p14:creationId xmlns:p14="http://schemas.microsoft.com/office/powerpoint/2010/main" val="2188593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Education</a:t>
            </a:r>
            <a:endParaRPr lang="en-US" dirty="0"/>
          </a:p>
        </p:txBody>
      </p:sp>
      <p:sp>
        <p:nvSpPr>
          <p:cNvPr id="3" name="Content Placeholder 2"/>
          <p:cNvSpPr>
            <a:spLocks noGrp="1"/>
          </p:cNvSpPr>
          <p:nvPr>
            <p:ph sz="quarter" idx="1"/>
          </p:nvPr>
        </p:nvSpPr>
        <p:spPr/>
        <p:txBody>
          <a:bodyPr/>
          <a:lstStyle/>
          <a:p>
            <a:r>
              <a:rPr lang="en-US" dirty="0" smtClean="0"/>
              <a:t>The origins of public education are closely tied to religious education throughout America. </a:t>
            </a:r>
          </a:p>
          <a:p>
            <a:endParaRPr lang="en-US" dirty="0"/>
          </a:p>
          <a:p>
            <a:r>
              <a:rPr lang="en-US" dirty="0" smtClean="0"/>
              <a:t>The Puritans were especially devoted to teaching even the underclasses to read because they viewed the interpretation of the Bible to be essential to the survival of their “City Upon a Hill.” </a:t>
            </a:r>
            <a:endParaRPr lang="en-US" dirty="0"/>
          </a:p>
        </p:txBody>
      </p:sp>
    </p:spTree>
    <p:extLst>
      <p:ext uri="{BB962C8B-B14F-4D97-AF65-F5344CB8AC3E}">
        <p14:creationId xmlns:p14="http://schemas.microsoft.com/office/powerpoint/2010/main" val="4944162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135</TotalTime>
  <Words>1519</Words>
  <Application>Microsoft Office PowerPoint</Application>
  <PresentationFormat>On-screen Show (4:3)</PresentationFormat>
  <Paragraphs>54</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Tw Cen MT</vt:lpstr>
      <vt:lpstr>Wingdings</vt:lpstr>
      <vt:lpstr>Wingdings 2</vt:lpstr>
      <vt:lpstr>Median</vt:lpstr>
      <vt:lpstr>Basic notes on the New England colonies </vt:lpstr>
      <vt:lpstr>Map of the New England Colonies</vt:lpstr>
      <vt:lpstr>The Puritan Work Ethic and Thrift</vt:lpstr>
      <vt:lpstr>Usury</vt:lpstr>
      <vt:lpstr>Economic Opportunity</vt:lpstr>
      <vt:lpstr>Diversity of Economy</vt:lpstr>
      <vt:lpstr>The Puritans really did seek religious freedom.  For themselves…</vt:lpstr>
      <vt:lpstr>Religious intolerance towards others was common.  Quakers were hanged!</vt:lpstr>
      <vt:lpstr>Public Education</vt:lpstr>
      <vt:lpstr>The Mayflower Compact</vt:lpstr>
      <vt:lpstr>Town Hall Meetings…</vt:lpstr>
      <vt:lpstr>The Fundamental Orders of Connecticut</vt:lpstr>
      <vt:lpstr>“A City Upon a Hill” – Original Text </vt:lpstr>
      <vt:lpstr>Rev. Jonathan Winthrop, 1630</vt:lpstr>
      <vt:lpstr>Massachusetts Bay Colony - Puritan New England: “A City Upon a Hill”</vt:lpstr>
      <vt:lpstr>Why did Puritans choose to leave the Anglican Church in England?</vt:lpstr>
      <vt:lpstr>What did the Puritans expect to happen if they lived as a God-fearing community in Massachusetts? </vt:lpstr>
      <vt:lpstr>How would witnesses respond if the Massachusetts Bay Colony was righteous, prosperous, and successful? </vt:lpstr>
      <vt:lpstr>How would the world respond if the Puritans dealt falsely with their God and failed?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notes on the New England colonies</dc:title>
  <dc:creator>Adam</dc:creator>
  <cp:lastModifiedBy>Adam Henry</cp:lastModifiedBy>
  <cp:revision>12</cp:revision>
  <dcterms:created xsi:type="dcterms:W3CDTF">2013-09-09T01:10:52Z</dcterms:created>
  <dcterms:modified xsi:type="dcterms:W3CDTF">2014-09-22T11:51:25Z</dcterms:modified>
</cp:coreProperties>
</file>